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nva Sans" panose="020B0604020202020204" charset="0"/>
      <p:regular r:id="rId40"/>
    </p:embeddedFont>
    <p:embeddedFont>
      <p:font typeface="Canva Sans Bold" panose="020B0604020202020204" charset="0"/>
      <p:regular r:id="rId41"/>
    </p:embeddedFont>
    <p:embeddedFont>
      <p:font typeface="Canva Sans Italics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9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microsoft.com/office/2007/relationships/media" Target="../media/media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34.jpeg"/><Relationship Id="rId4" Type="http://schemas.openxmlformats.org/officeDocument/2006/relationships/video" Target="../media/media5.mp4"/><Relationship Id="rId9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38.jpeg"/><Relationship Id="rId3" Type="http://schemas.microsoft.com/office/2007/relationships/media" Target="../media/media8.mp4"/><Relationship Id="rId7" Type="http://schemas.microsoft.com/office/2007/relationships/media" Target="../media/media10.mp4"/><Relationship Id="rId12" Type="http://schemas.openxmlformats.org/officeDocument/2006/relationships/image" Target="../media/image37.jpe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36.jpeg"/><Relationship Id="rId5" Type="http://schemas.microsoft.com/office/2007/relationships/media" Target="../media/media9.mp4"/><Relationship Id="rId10" Type="http://schemas.openxmlformats.org/officeDocument/2006/relationships/image" Target="../media/image35.jpeg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jpe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microsoft.com/office/2007/relationships/media" Target="../media/media13.mp4"/><Relationship Id="rId7" Type="http://schemas.openxmlformats.org/officeDocument/2006/relationships/image" Target="../media/image46.jpeg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7.xml"/><Relationship Id="rId5" Type="http://schemas.microsoft.com/office/2007/relationships/media" Target="../media/media14.mp4"/><Relationship Id="rId10" Type="http://schemas.openxmlformats.org/officeDocument/2006/relationships/image" Target="../media/image49.jpeg"/><Relationship Id="rId4" Type="http://schemas.openxmlformats.org/officeDocument/2006/relationships/video" Target="../media/media13.mp4"/><Relationship Id="rId9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80478" y="2414389"/>
            <a:ext cx="4337416" cy="5773868"/>
          </a:xfrm>
          <a:custGeom>
            <a:avLst/>
            <a:gdLst/>
            <a:ahLst/>
            <a:cxnLst/>
            <a:rect l="l" t="t" r="r" b="b"/>
            <a:pathLst>
              <a:path w="4337416" h="5773868">
                <a:moveTo>
                  <a:pt x="0" y="0"/>
                </a:moveTo>
                <a:lnTo>
                  <a:pt x="4337416" y="0"/>
                </a:lnTo>
                <a:lnTo>
                  <a:pt x="4337416" y="5773868"/>
                </a:lnTo>
                <a:lnTo>
                  <a:pt x="0" y="577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54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01224" y="5282628"/>
            <a:ext cx="3298236" cy="3545167"/>
          </a:xfrm>
          <a:custGeom>
            <a:avLst/>
            <a:gdLst/>
            <a:ahLst/>
            <a:cxnLst/>
            <a:rect l="l" t="t" r="r" b="b"/>
            <a:pathLst>
              <a:path w="3298236" h="3545167">
                <a:moveTo>
                  <a:pt x="0" y="0"/>
                </a:moveTo>
                <a:lnTo>
                  <a:pt x="3298237" y="0"/>
                </a:lnTo>
                <a:lnTo>
                  <a:pt x="3298237" y="3545167"/>
                </a:lnTo>
                <a:lnTo>
                  <a:pt x="0" y="3545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0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5982" y="5282628"/>
            <a:ext cx="3298236" cy="3545167"/>
          </a:xfrm>
          <a:custGeom>
            <a:avLst/>
            <a:gdLst/>
            <a:ahLst/>
            <a:cxnLst/>
            <a:rect l="l" t="t" r="r" b="b"/>
            <a:pathLst>
              <a:path w="3298236" h="3545167">
                <a:moveTo>
                  <a:pt x="0" y="0"/>
                </a:moveTo>
                <a:lnTo>
                  <a:pt x="3298237" y="0"/>
                </a:lnTo>
                <a:lnTo>
                  <a:pt x="3298237" y="3545167"/>
                </a:lnTo>
                <a:lnTo>
                  <a:pt x="0" y="3545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057" b="-1205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86966" y="5282628"/>
            <a:ext cx="3295167" cy="3524236"/>
          </a:xfrm>
          <a:custGeom>
            <a:avLst/>
            <a:gdLst/>
            <a:ahLst/>
            <a:cxnLst/>
            <a:rect l="l" t="t" r="r" b="b"/>
            <a:pathLst>
              <a:path w="3295167" h="3524236">
                <a:moveTo>
                  <a:pt x="0" y="0"/>
                </a:moveTo>
                <a:lnTo>
                  <a:pt x="3295167" y="0"/>
                </a:lnTo>
                <a:lnTo>
                  <a:pt x="3295167" y="3524236"/>
                </a:lnTo>
                <a:lnTo>
                  <a:pt x="0" y="3524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3" t="-12535" b="-1253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83101" y="295394"/>
            <a:ext cx="328538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 нас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5982" y="2347714"/>
            <a:ext cx="11088721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Мы - команда инженеров-разработчиков, объединенных общей целью: создавать технологии, которые работают эффективнее, стоят дешевле и решают реальные задачи бизнеса.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1428" y="4713668"/>
            <a:ext cx="7518901" cy="4746892"/>
          </a:xfrm>
          <a:custGeom>
            <a:avLst/>
            <a:gdLst/>
            <a:ahLst/>
            <a:cxnLst/>
            <a:rect l="l" t="t" r="r" b="b"/>
            <a:pathLst>
              <a:path w="7518901" h="4746892">
                <a:moveTo>
                  <a:pt x="0" y="0"/>
                </a:moveTo>
                <a:lnTo>
                  <a:pt x="7518901" y="0"/>
                </a:lnTo>
                <a:lnTo>
                  <a:pt x="7518901" y="4746892"/>
                </a:lnTo>
                <a:lnTo>
                  <a:pt x="0" y="474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98" b="-93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713668"/>
            <a:ext cx="7518901" cy="4746892"/>
          </a:xfrm>
          <a:custGeom>
            <a:avLst/>
            <a:gdLst/>
            <a:ahLst/>
            <a:cxnLst/>
            <a:rect l="l" t="t" r="r" b="b"/>
            <a:pathLst>
              <a:path w="7518901" h="4746892">
                <a:moveTo>
                  <a:pt x="0" y="0"/>
                </a:moveTo>
                <a:lnTo>
                  <a:pt x="7518901" y="0"/>
                </a:lnTo>
                <a:lnTo>
                  <a:pt x="7518901" y="4746892"/>
                </a:lnTo>
                <a:lnTo>
                  <a:pt x="0" y="474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555" r="-1947" b="-1055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68288"/>
            <a:ext cx="700400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Glasses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961578"/>
            <a:ext cx="1623060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Умные очки — компактный гаджет, который считывает печатный или рукописный текст и мгновенно озвучивает его, открывая людям с нарушениями зрения доступ к обучению, работе и повседневной информации.</a:t>
            </a:r>
          </a:p>
        </p:txBody>
      </p:sp>
    </p:spTree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31979" y="1889521"/>
            <a:ext cx="4427321" cy="7048472"/>
          </a:xfrm>
          <a:custGeom>
            <a:avLst/>
            <a:gdLst/>
            <a:ahLst/>
            <a:cxnLst/>
            <a:rect l="l" t="t" r="r" b="b"/>
            <a:pathLst>
              <a:path w="4427321" h="7048472">
                <a:moveTo>
                  <a:pt x="0" y="0"/>
                </a:moveTo>
                <a:lnTo>
                  <a:pt x="4427321" y="0"/>
                </a:lnTo>
                <a:lnTo>
                  <a:pt x="4427321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412" b="2412"/>
          <a:stretch>
            <a:fillRect/>
          </a:stretch>
        </p:blipFill>
        <p:spPr>
          <a:xfrm>
            <a:off x="1028700" y="3354082"/>
            <a:ext cx="10430292" cy="558391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71550"/>
            <a:ext cx="11199525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Во время открытия шестого филиала «ASAN xidmət» в 2021 году умные очки были продемонстрированы президенту Азербайджанской Республики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4385" y="2043980"/>
            <a:ext cx="8682129" cy="6199040"/>
          </a:xfrm>
          <a:custGeom>
            <a:avLst/>
            <a:gdLst/>
            <a:ahLst/>
            <a:cxnLst/>
            <a:rect l="l" t="t" r="r" b="b"/>
            <a:pathLst>
              <a:path w="8682129" h="6199040">
                <a:moveTo>
                  <a:pt x="0" y="0"/>
                </a:moveTo>
                <a:lnTo>
                  <a:pt x="8682129" y="0"/>
                </a:lnTo>
                <a:lnTo>
                  <a:pt x="8682129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3646" y="268288"/>
            <a:ext cx="5657306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Bus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98103"/>
            <a:ext cx="9229606" cy="503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Это высокотехнологичный городской пассажирский транспорт. Он помогает водителю безопасно и легко управлять машиной, следит за ситуацией внутри салона и на дороге, контролирует технические системы, обеспечивает комфорт и полезные развлечения для пассажиров, а также оптимизирует движение всего транспортного потока.</a:t>
            </a:r>
          </a:p>
        </p:txBody>
      </p:sp>
    </p:spTree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5368" y="822074"/>
            <a:ext cx="4859563" cy="3666024"/>
          </a:xfrm>
          <a:custGeom>
            <a:avLst/>
            <a:gdLst/>
            <a:ahLst/>
            <a:cxnLst/>
            <a:rect l="l" t="t" r="r" b="b"/>
            <a:pathLst>
              <a:path w="4859563" h="3666024">
                <a:moveTo>
                  <a:pt x="0" y="0"/>
                </a:moveTo>
                <a:lnTo>
                  <a:pt x="4859564" y="0"/>
                </a:lnTo>
                <a:lnTo>
                  <a:pt x="4859564" y="3666024"/>
                </a:lnTo>
                <a:lnTo>
                  <a:pt x="0" y="366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64023" y="4730504"/>
            <a:ext cx="6402254" cy="4270303"/>
          </a:xfrm>
          <a:custGeom>
            <a:avLst/>
            <a:gdLst/>
            <a:ahLst/>
            <a:cxnLst/>
            <a:rect l="l" t="t" r="r" b="b"/>
            <a:pathLst>
              <a:path w="6402254" h="4270303">
                <a:moveTo>
                  <a:pt x="0" y="0"/>
                </a:moveTo>
                <a:lnTo>
                  <a:pt x="6402254" y="0"/>
                </a:lnTo>
                <a:lnTo>
                  <a:pt x="6402254" y="4270304"/>
                </a:lnTo>
                <a:lnTo>
                  <a:pt x="0" y="4270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9357" y="1286828"/>
            <a:ext cx="9141724" cy="763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Основные модули умного автобуса:</a:t>
            </a:r>
          </a:p>
          <a:p>
            <a:pPr algn="l">
              <a:lnSpc>
                <a:spcPts val="4480"/>
              </a:lnSpc>
            </a:pPr>
            <a:endParaRPr lang="en-US" sz="3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Центральный бортовой компьютер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GPS навигационная подсистема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Датчики окружения (лидар, радар, температура и др.)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Система видеонаблюдения и видеоаналитики с архивом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Сенсорная информационная панель/киоск для пассажиров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Микрофон и усилитель (для объявлений и связи)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Комплекс безопасности (контроль доступа, аварийные сигналы)</a:t>
            </a:r>
          </a:p>
        </p:txBody>
      </p:sp>
    </p:spTree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0015" y="1028325"/>
            <a:ext cx="4958562" cy="8815222"/>
          </a:xfrm>
          <a:custGeom>
            <a:avLst/>
            <a:gdLst/>
            <a:ahLst/>
            <a:cxnLst/>
            <a:rect l="l" t="t" r="r" b="b"/>
            <a:pathLst>
              <a:path w="4958562" h="8815222">
                <a:moveTo>
                  <a:pt x="0" y="0"/>
                </a:moveTo>
                <a:lnTo>
                  <a:pt x="4958563" y="0"/>
                </a:lnTo>
                <a:lnTo>
                  <a:pt x="4958563" y="8815222"/>
                </a:lnTo>
                <a:lnTo>
                  <a:pt x="0" y="8815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5232" y="4289482"/>
            <a:ext cx="7405421" cy="5554065"/>
          </a:xfrm>
          <a:custGeom>
            <a:avLst/>
            <a:gdLst/>
            <a:ahLst/>
            <a:cxnLst/>
            <a:rect l="l" t="t" r="r" b="b"/>
            <a:pathLst>
              <a:path w="7405421" h="5554065">
                <a:moveTo>
                  <a:pt x="0" y="0"/>
                </a:moveTo>
                <a:lnTo>
                  <a:pt x="7405421" y="0"/>
                </a:lnTo>
                <a:lnTo>
                  <a:pt x="7405421" y="5554065"/>
                </a:lnTo>
                <a:lnTo>
                  <a:pt x="0" y="5554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68288"/>
            <a:ext cx="8358485" cy="1368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Flight Controller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103812"/>
            <a:ext cx="8358485" cy="169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Это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универсальный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контроллер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нашего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собственного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проектирования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включая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оригинальный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дизайн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печатной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платы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  <p:transition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482197" y="1028700"/>
            <a:ext cx="4658264" cy="82296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320807" y="2326044"/>
            <a:ext cx="10204431" cy="5634911"/>
          </a:xfrm>
          <a:custGeom>
            <a:avLst/>
            <a:gdLst/>
            <a:ahLst/>
            <a:cxnLst/>
            <a:rect l="l" t="t" r="r" b="b"/>
            <a:pathLst>
              <a:path w="10204431" h="5634911">
                <a:moveTo>
                  <a:pt x="0" y="0"/>
                </a:moveTo>
                <a:lnTo>
                  <a:pt x="10204430" y="0"/>
                </a:lnTo>
                <a:lnTo>
                  <a:pt x="10204430" y="5634912"/>
                </a:lnTo>
                <a:lnTo>
                  <a:pt x="0" y="5634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-1248" r="-124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338136"/>
            <a:ext cx="9346992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Он удобен в программировании и отладке, а модульная архитектура устройства позволяет его быстро адаптировать — от лёгких гражданских квадрокоптеров до тяжёлых беспилотных аппаратов оборонного назначения.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5701"/>
            <a:ext cx="16845939" cy="109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6"/>
              </a:lnSpc>
            </a:pPr>
            <a:r>
              <a:rPr lang="en-US" sz="31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Электронный браслет позволяет круглосуточно отслеживать людей, находящихся под надзором. Он крепится на лодыжку и рассчитан на постоянное ношение.</a:t>
            </a:r>
          </a:p>
        </p:txBody>
      </p:sp>
      <p:sp>
        <p:nvSpPr>
          <p:cNvPr id="3" name="Freeform 3"/>
          <p:cNvSpPr/>
          <p:nvPr/>
        </p:nvSpPr>
        <p:spPr>
          <a:xfrm>
            <a:off x="4378284" y="4047682"/>
            <a:ext cx="9531433" cy="5361431"/>
          </a:xfrm>
          <a:custGeom>
            <a:avLst/>
            <a:gdLst/>
            <a:ahLst/>
            <a:cxnLst/>
            <a:rect l="l" t="t" r="r" b="b"/>
            <a:pathLst>
              <a:path w="9531433" h="5361431">
                <a:moveTo>
                  <a:pt x="0" y="0"/>
                </a:moveTo>
                <a:lnTo>
                  <a:pt x="9531432" y="0"/>
                </a:lnTo>
                <a:lnTo>
                  <a:pt x="9531432" y="5361430"/>
                </a:lnTo>
                <a:lnTo>
                  <a:pt x="0" y="536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68288"/>
            <a:ext cx="6057900" cy="1368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E-Bracelets</a:t>
            </a:r>
          </a:p>
        </p:txBody>
      </p:sp>
    </p:spTree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1227" y="990399"/>
            <a:ext cx="4187766" cy="8267901"/>
          </a:xfrm>
          <a:custGeom>
            <a:avLst/>
            <a:gdLst/>
            <a:ahLst/>
            <a:cxnLst/>
            <a:rect l="l" t="t" r="r" b="b"/>
            <a:pathLst>
              <a:path w="4187766" h="8267901">
                <a:moveTo>
                  <a:pt x="0" y="0"/>
                </a:moveTo>
                <a:lnTo>
                  <a:pt x="4187766" y="0"/>
                </a:lnTo>
                <a:lnTo>
                  <a:pt x="4187766" y="8267901"/>
                </a:lnTo>
                <a:lnTo>
                  <a:pt x="0" y="826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72" b="-104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9910" y="1669097"/>
            <a:ext cx="11393775" cy="687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Два варианта устройства позволяют использовать его в разных сценариях надзора: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Стандартный — работает вместе с базовой станцией и RF-датчиками (домашний арест) либо с переносным блоком надзора (ограничение передвижения).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Автономный — оснащён встроенными модулями GSM и GPS, поэтому напрямую связывается с центральной системой мониторинга и не требует дополнительного оборудования.</a:t>
            </a:r>
          </a:p>
          <a:p>
            <a:pPr algn="l">
              <a:lnSpc>
                <a:spcPts val="448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00823" y="3238528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68288"/>
            <a:ext cx="11087100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Fingerprint controller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58063"/>
            <a:ext cx="1481866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Это точечный биометрический терминал для контроля исполнения исправительных работ.</a:t>
            </a:r>
          </a:p>
        </p:txBody>
      </p:sp>
    </p:spTree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0761" y="1092571"/>
            <a:ext cx="10802476" cy="8275584"/>
          </a:xfrm>
          <a:custGeom>
            <a:avLst/>
            <a:gdLst/>
            <a:ahLst/>
            <a:cxnLst/>
            <a:rect l="l" t="t" r="r" b="b"/>
            <a:pathLst>
              <a:path w="10802476" h="8275584">
                <a:moveTo>
                  <a:pt x="0" y="0"/>
                </a:moveTo>
                <a:lnTo>
                  <a:pt x="10802476" y="0"/>
                </a:lnTo>
                <a:lnTo>
                  <a:pt x="10802476" y="8275584"/>
                </a:lnTo>
                <a:lnTo>
                  <a:pt x="0" y="827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-1072" r="-10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6661" y="1092571"/>
            <a:ext cx="10430675" cy="776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</a:t>
            </a:r>
            <a:r>
              <a:rPr lang="en-US" sz="3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это</a:t>
            </a:r>
            <a:r>
              <a:rPr lang="en-US" sz="3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работает</a:t>
            </a:r>
            <a:endParaRPr lang="en-US" sz="3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459"/>
              </a:lnSpc>
            </a:pPr>
            <a:endParaRPr lang="en-US" sz="3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Человеку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назначают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определённое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место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интервал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работ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(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например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­09:00 – 15:00).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прибытии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он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прикладывает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палец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к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сканеру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—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система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фиксирует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начало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смены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Каждые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два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часа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терминал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подаёт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вибро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и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звуковой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сигнал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напоминая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о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повторном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сканировании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Если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палец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не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приложен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в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отведённое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время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система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автоматически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фиксирует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нарушение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отправляет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уведомление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инспектору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Устройство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надёжно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хранит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данные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работает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автономно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подключается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к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центральной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платформе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мониторинга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через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защищённый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канал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связи</a:t>
            </a: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11972946" y="1786958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1272" y="4525100"/>
            <a:ext cx="16034176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Что мы разрабатываем: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 и производство PCB плат (на базе микроконтроллеров)</a:t>
            </a: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Low-level development (низкоуровневое программирование микроконтроллеров)</a:t>
            </a: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Системы мониторинга и управления</a:t>
            </a: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Интерфейс для управления микроконтроллерами и всей экосистемой</a:t>
            </a: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Мобильные и автономные приложения для пользователей (end-users)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1272" y="500719"/>
            <a:ext cx="1672545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Разработка</a:t>
            </a: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организация</a:t>
            </a: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производства</a:t>
            </a: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</a:t>
            </a: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наша</a:t>
            </a: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отличительная</a:t>
            </a: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черта</a:t>
            </a:r>
            <a:endParaRPr lang="en-US" sz="51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457200" y="2781300"/>
            <a:ext cx="1406944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Полный</a:t>
            </a:r>
            <a:r>
              <a:rPr lang="en-US" sz="4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цикл</a:t>
            </a:r>
            <a:r>
              <a:rPr lang="en-US" sz="4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создания</a:t>
            </a:r>
            <a:r>
              <a:rPr lang="en-US" sz="4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электронных</a:t>
            </a:r>
            <a:r>
              <a:rPr lang="en-US" sz="4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решений</a:t>
            </a:r>
            <a:endParaRPr lang="en-US" sz="45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83405" y="1619264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1930" y="375057"/>
            <a:ext cx="5286353" cy="1368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E-Padlock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79090"/>
            <a:ext cx="9010752" cy="447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E-Padlock — умный навесной замок с GPS-трекером для защиты грузов в международных перевозках.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Открыть его можно только зашифрованной NFC-картой.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Любая попытка взлома немедленно фиксируется: микроконтроллер передаёт сигнал тревоги в систему мониторинга.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8288"/>
            <a:ext cx="12534900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 management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25015"/>
            <a:ext cx="9121121" cy="665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В салоне установлены медиа-панели: они объявляют следующую остановку и во время движения показывают таргетированную рекламу, учитывая текущее местоположение автобуса.</a:t>
            </a:r>
          </a:p>
          <a:p>
            <a:pPr algn="l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Контентом легко управлять через облачную админ-панель: загружаете ролик, назначаете маршрут и расписание — система сама отдаёт файлы на нужные экраны.</a:t>
            </a:r>
          </a:p>
          <a:p>
            <a:pPr algn="l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Встроенные внутренние и внешние камеры считают входящих и выходящих пассажиров; полученные данные пригодны для транспортной аналитики и точной оценки рекламной аудитории.</a:t>
            </a:r>
          </a:p>
        </p:txBody>
      </p:sp>
      <p:sp>
        <p:nvSpPr>
          <p:cNvPr id="5" name="Freeform 5"/>
          <p:cNvSpPr/>
          <p:nvPr/>
        </p:nvSpPr>
        <p:spPr>
          <a:xfrm>
            <a:off x="10968320" y="2607155"/>
            <a:ext cx="6542202" cy="5072690"/>
          </a:xfrm>
          <a:custGeom>
            <a:avLst/>
            <a:gdLst/>
            <a:ahLst/>
            <a:cxnLst/>
            <a:rect l="l" t="t" r="r" b="b"/>
            <a:pathLst>
              <a:path w="6542202" h="5072690">
                <a:moveTo>
                  <a:pt x="0" y="0"/>
                </a:moveTo>
                <a:lnTo>
                  <a:pt x="6542202" y="0"/>
                </a:lnTo>
                <a:lnTo>
                  <a:pt x="6542202" y="5072690"/>
                </a:lnTo>
                <a:lnTo>
                  <a:pt x="0" y="507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83"/>
            </a:stretch>
          </a:blipFill>
        </p:spPr>
      </p:sp>
    </p:spTree>
  </p:cSld>
  <p:clrMapOvr>
    <a:masterClrMapping/>
  </p:clrMapOvr>
  <p:transition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8210" y="1866922"/>
            <a:ext cx="6704097" cy="6704097"/>
          </a:xfrm>
          <a:custGeom>
            <a:avLst/>
            <a:gdLst/>
            <a:ahLst/>
            <a:cxnLst/>
            <a:rect l="l" t="t" r="r" b="b"/>
            <a:pathLst>
              <a:path w="6704097" h="6704097">
                <a:moveTo>
                  <a:pt x="0" y="0"/>
                </a:moveTo>
                <a:lnTo>
                  <a:pt x="6704096" y="0"/>
                </a:lnTo>
                <a:lnTo>
                  <a:pt x="6704096" y="6704097"/>
                </a:lnTo>
                <a:lnTo>
                  <a:pt x="0" y="670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9116" y="268292"/>
            <a:ext cx="15682484" cy="1368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Residence management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80892"/>
            <a:ext cx="8787181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Это единая экосистема управления доступом и оплатой в жилом комплексе. 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Состоит из трёх взаимосвязанных модулей, привязанных к общей биллинговой платформе.</a:t>
            </a:r>
          </a:p>
        </p:txBody>
      </p:sp>
    </p:spTree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18348"/>
          <a:stretch>
            <a:fillRect/>
          </a:stretch>
        </p:blipFill>
        <p:spPr>
          <a:xfrm>
            <a:off x="1028700" y="3072563"/>
            <a:ext cx="4629150" cy="6719582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18348"/>
          <a:stretch>
            <a:fillRect/>
          </a:stretch>
        </p:blipFill>
        <p:spPr>
          <a:xfrm>
            <a:off x="6814868" y="3072563"/>
            <a:ext cx="4629150" cy="6719582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 l="4041" r="4041" b="24948"/>
          <a:stretch>
            <a:fillRect/>
          </a:stretch>
        </p:blipFill>
        <p:spPr>
          <a:xfrm>
            <a:off x="12601036" y="3072563"/>
            <a:ext cx="4658264" cy="671958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6057" y="620738"/>
            <a:ext cx="1700677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Система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контроля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доступа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в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лифтах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жилого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комплекса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разрабатывалась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«с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нуля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»: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собственный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low-level-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софт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для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микроконтроллера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оригинальный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дизайн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печатной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платы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картридера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нативное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мобильное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приложение</a:t>
            </a: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(iOS / Android).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t="7413" r="14352" b="5745"/>
          <a:stretch>
            <a:fillRect/>
          </a:stretch>
        </p:blipFill>
        <p:spPr>
          <a:xfrm>
            <a:off x="9077947" y="1806588"/>
            <a:ext cx="3964765" cy="7146658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 t="7413" r="14352" b="5745"/>
          <a:stretch>
            <a:fillRect/>
          </a:stretch>
        </p:blipFill>
        <p:spPr>
          <a:xfrm>
            <a:off x="13290362" y="1883042"/>
            <a:ext cx="3964765" cy="7146658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rcRect l="422" t="8329" r="14985" b="5688"/>
          <a:stretch>
            <a:fillRect/>
          </a:stretch>
        </p:blipFill>
        <p:spPr>
          <a:xfrm>
            <a:off x="4865531" y="1806588"/>
            <a:ext cx="3964765" cy="7146658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rcRect t="7413" r="14887" b="5745"/>
          <a:stretch>
            <a:fillRect/>
          </a:stretch>
        </p:blipFill>
        <p:spPr>
          <a:xfrm>
            <a:off x="653116" y="1806588"/>
            <a:ext cx="3964765" cy="71466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50495" y="705167"/>
            <a:ext cx="101596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Дизайн и производство корпуса картридера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197" b="4491"/>
          <a:stretch>
            <a:fillRect/>
          </a:stretch>
        </p:blipFill>
        <p:spPr>
          <a:xfrm>
            <a:off x="1028700" y="2279422"/>
            <a:ext cx="4629150" cy="660920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6107853" y="2279422"/>
            <a:ext cx="4629150" cy="6609209"/>
          </a:xfrm>
          <a:custGeom>
            <a:avLst/>
            <a:gdLst/>
            <a:ahLst/>
            <a:cxnLst/>
            <a:rect l="l" t="t" r="r" b="b"/>
            <a:pathLst>
              <a:path w="4629150" h="6609209">
                <a:moveTo>
                  <a:pt x="0" y="0"/>
                </a:moveTo>
                <a:lnTo>
                  <a:pt x="4629150" y="0"/>
                </a:lnTo>
                <a:lnTo>
                  <a:pt x="4629150" y="6609210"/>
                </a:lnTo>
                <a:lnTo>
                  <a:pt x="0" y="6609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" r="-100813" b="-55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59561" y="2279422"/>
            <a:ext cx="5490547" cy="3097629"/>
          </a:xfrm>
          <a:custGeom>
            <a:avLst/>
            <a:gdLst/>
            <a:ahLst/>
            <a:cxnLst/>
            <a:rect l="l" t="t" r="r" b="b"/>
            <a:pathLst>
              <a:path w="5490547" h="3097629">
                <a:moveTo>
                  <a:pt x="0" y="0"/>
                </a:moveTo>
                <a:lnTo>
                  <a:pt x="5490546" y="0"/>
                </a:lnTo>
                <a:lnTo>
                  <a:pt x="5490546" y="3097629"/>
                </a:lnTo>
                <a:lnTo>
                  <a:pt x="0" y="3097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59561" y="5569835"/>
            <a:ext cx="5490547" cy="3318797"/>
          </a:xfrm>
          <a:custGeom>
            <a:avLst/>
            <a:gdLst/>
            <a:ahLst/>
            <a:cxnLst/>
            <a:rect l="l" t="t" r="r" b="b"/>
            <a:pathLst>
              <a:path w="5490547" h="3318797">
                <a:moveTo>
                  <a:pt x="0" y="0"/>
                </a:moveTo>
                <a:lnTo>
                  <a:pt x="5490546" y="0"/>
                </a:lnTo>
                <a:lnTo>
                  <a:pt x="5490546" y="3318797"/>
                </a:lnTo>
                <a:lnTo>
                  <a:pt x="0" y="3318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9" t="-3583" r="-2145" b="-35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24853" y="450215"/>
            <a:ext cx="1663829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и в других наших проектах, мы полностью кастомизируем дизайн и форму карт под требования заказчика.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0307" y="2148672"/>
            <a:ext cx="5196334" cy="6880838"/>
          </a:xfrm>
          <a:custGeom>
            <a:avLst/>
            <a:gdLst/>
            <a:ahLst/>
            <a:cxnLst/>
            <a:rect l="l" t="t" r="r" b="b"/>
            <a:pathLst>
              <a:path w="5196334" h="6880838">
                <a:moveTo>
                  <a:pt x="0" y="0"/>
                </a:moveTo>
                <a:lnTo>
                  <a:pt x="5196334" y="0"/>
                </a:lnTo>
                <a:lnTo>
                  <a:pt x="5196334" y="6880837"/>
                </a:lnTo>
                <a:lnTo>
                  <a:pt x="0" y="688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96" r="-111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85741" y="2148672"/>
            <a:ext cx="5196334" cy="6880838"/>
          </a:xfrm>
          <a:custGeom>
            <a:avLst/>
            <a:gdLst/>
            <a:ahLst/>
            <a:cxnLst/>
            <a:rect l="l" t="t" r="r" b="b"/>
            <a:pathLst>
              <a:path w="5196334" h="6880838">
                <a:moveTo>
                  <a:pt x="0" y="0"/>
                </a:moveTo>
                <a:lnTo>
                  <a:pt x="5196334" y="0"/>
                </a:lnTo>
                <a:lnTo>
                  <a:pt x="5196334" y="6880837"/>
                </a:lnTo>
                <a:lnTo>
                  <a:pt x="0" y="6880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9" t="-1085" b="-10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98738" y="2148672"/>
            <a:ext cx="5196334" cy="6880838"/>
          </a:xfrm>
          <a:custGeom>
            <a:avLst/>
            <a:gdLst/>
            <a:ahLst/>
            <a:cxnLst/>
            <a:rect l="l" t="t" r="r" b="b"/>
            <a:pathLst>
              <a:path w="5196334" h="6880838">
                <a:moveTo>
                  <a:pt x="0" y="0"/>
                </a:moveTo>
                <a:lnTo>
                  <a:pt x="5196334" y="0"/>
                </a:lnTo>
                <a:lnTo>
                  <a:pt x="5196334" y="6880837"/>
                </a:lnTo>
                <a:lnTo>
                  <a:pt x="0" y="6880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36" r="-17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22281" y="450215"/>
            <a:ext cx="1604343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Печатные платы нашего дизайна изготовлены на заводе в Китае и поставлены в срок с международной логистикой.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130" end="11286.667"/>
                </p14:media>
              </p:ext>
            </p:extLst>
          </p:nvPr>
        </p:nvPicPr>
        <p:blipFill>
          <a:blip r:embed="rId7"/>
          <a:srcRect t="42998" b="3336"/>
          <a:stretch>
            <a:fillRect/>
          </a:stretch>
        </p:blipFill>
        <p:spPr>
          <a:xfrm>
            <a:off x="1028700" y="1745577"/>
            <a:ext cx="4658264" cy="4416422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12047" b="34287"/>
          <a:stretch>
            <a:fillRect/>
          </a:stretch>
        </p:blipFill>
        <p:spPr>
          <a:xfrm>
            <a:off x="6637365" y="1745577"/>
            <a:ext cx="4629150" cy="4416422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8980" end="13498.334"/>
                </p14:media>
              </p:ext>
            </p:extLst>
          </p:nvPr>
        </p:nvPicPr>
        <p:blipFill>
          <a:blip r:embed="rId9"/>
          <a:srcRect t="4932" b="41402"/>
          <a:stretch>
            <a:fillRect/>
          </a:stretch>
        </p:blipFill>
        <p:spPr>
          <a:xfrm>
            <a:off x="12216916" y="1745577"/>
            <a:ext cx="4658264" cy="441642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5815004" y="6476983"/>
            <a:ext cx="6401913" cy="3601076"/>
          </a:xfrm>
          <a:custGeom>
            <a:avLst/>
            <a:gdLst/>
            <a:ahLst/>
            <a:cxnLst/>
            <a:rect l="l" t="t" r="r" b="b"/>
            <a:pathLst>
              <a:path w="6401913" h="3601076">
                <a:moveTo>
                  <a:pt x="0" y="0"/>
                </a:moveTo>
                <a:lnTo>
                  <a:pt x="6401912" y="0"/>
                </a:lnTo>
                <a:lnTo>
                  <a:pt x="6401912" y="3601076"/>
                </a:lnTo>
                <a:lnTo>
                  <a:pt x="0" y="3601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65760"/>
            <a:ext cx="591190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ЭТАПЫ ТЕСТИРОВАНИЯ</a:t>
            </a:r>
          </a:p>
        </p:txBody>
      </p:sp>
      <p:pic>
        <p:nvPicPr>
          <p:cNvPr id="8" name="Picture 2">
            <a:hlinkClick r:id="" action="ppaction://media"/>
            <a:extLst>
              <a:ext uri="{FF2B5EF4-FFF2-40B4-BE49-F238E27FC236}">
                <a16:creationId xmlns:a16="http://schemas.microsoft.com/office/drawing/2014/main" id="{1541CEF0-7DDE-4DE1-9665-E81DB42A65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130" end="11286.667"/>
                </p14:media>
              </p:ext>
            </p:extLst>
          </p:nvPr>
        </p:nvPicPr>
        <p:blipFill>
          <a:blip r:embed="rId7"/>
          <a:srcRect t="42998" b="3336"/>
          <a:stretch>
            <a:fillRect/>
          </a:stretch>
        </p:blipFill>
        <p:spPr>
          <a:xfrm>
            <a:off x="1033462" y="1745577"/>
            <a:ext cx="4658264" cy="4416422"/>
          </a:xfrm>
          <a:prstGeom prst="rect">
            <a:avLst/>
          </a:prstGeom>
        </p:spPr>
      </p:pic>
      <p:pic>
        <p:nvPicPr>
          <p:cNvPr id="9" name="Picture 3">
            <a:hlinkClick r:id="" action="ppaction://media"/>
            <a:extLst>
              <a:ext uri="{FF2B5EF4-FFF2-40B4-BE49-F238E27FC236}">
                <a16:creationId xmlns:a16="http://schemas.microsoft.com/office/drawing/2014/main" id="{618507A7-4BE3-48E5-9FBC-1CEBBF2C82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12047" b="34287"/>
          <a:stretch>
            <a:fillRect/>
          </a:stretch>
        </p:blipFill>
        <p:spPr>
          <a:xfrm>
            <a:off x="6642127" y="1745577"/>
            <a:ext cx="4629150" cy="4416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10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356232"/>
            <a:ext cx="5887255" cy="4301046"/>
          </a:xfrm>
          <a:custGeom>
            <a:avLst/>
            <a:gdLst/>
            <a:ahLst/>
            <a:cxnLst/>
            <a:rect l="l" t="t" r="r" b="b"/>
            <a:pathLst>
              <a:path w="5887255" h="4301046">
                <a:moveTo>
                  <a:pt x="0" y="0"/>
                </a:moveTo>
                <a:lnTo>
                  <a:pt x="5887255" y="0"/>
                </a:lnTo>
                <a:lnTo>
                  <a:pt x="5887255" y="4301046"/>
                </a:lnTo>
                <a:lnTo>
                  <a:pt x="0" y="4301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9" b="-13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99726" y="1669359"/>
            <a:ext cx="2790433" cy="3382621"/>
          </a:xfrm>
          <a:custGeom>
            <a:avLst/>
            <a:gdLst/>
            <a:ahLst/>
            <a:cxnLst/>
            <a:rect l="l" t="t" r="r" b="b"/>
            <a:pathLst>
              <a:path w="2790433" h="3382621">
                <a:moveTo>
                  <a:pt x="0" y="0"/>
                </a:moveTo>
                <a:lnTo>
                  <a:pt x="2790433" y="0"/>
                </a:lnTo>
                <a:lnTo>
                  <a:pt x="2790433" y="3382622"/>
                </a:lnTo>
                <a:lnTo>
                  <a:pt x="0" y="338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52184" y="1669359"/>
            <a:ext cx="3903966" cy="3382621"/>
          </a:xfrm>
          <a:custGeom>
            <a:avLst/>
            <a:gdLst/>
            <a:ahLst/>
            <a:cxnLst/>
            <a:rect l="l" t="t" r="r" b="b"/>
            <a:pathLst>
              <a:path w="3903966" h="3382621">
                <a:moveTo>
                  <a:pt x="0" y="0"/>
                </a:moveTo>
                <a:lnTo>
                  <a:pt x="3903966" y="0"/>
                </a:lnTo>
                <a:lnTo>
                  <a:pt x="3903966" y="3382622"/>
                </a:lnTo>
                <a:lnTo>
                  <a:pt x="0" y="3382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3880" b="-1000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14294" y="5356232"/>
            <a:ext cx="4230444" cy="4301046"/>
          </a:xfrm>
          <a:custGeom>
            <a:avLst/>
            <a:gdLst/>
            <a:ahLst/>
            <a:cxnLst/>
            <a:rect l="l" t="t" r="r" b="b"/>
            <a:pathLst>
              <a:path w="4230444" h="4301046">
                <a:moveTo>
                  <a:pt x="0" y="0"/>
                </a:moveTo>
                <a:lnTo>
                  <a:pt x="4230444" y="0"/>
                </a:lnTo>
                <a:lnTo>
                  <a:pt x="4230444" y="4301046"/>
                </a:lnTo>
                <a:lnTo>
                  <a:pt x="0" y="4301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35" t="-40233" r="-343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52184" y="5356232"/>
            <a:ext cx="3903966" cy="4301046"/>
          </a:xfrm>
          <a:custGeom>
            <a:avLst/>
            <a:gdLst/>
            <a:ahLst/>
            <a:cxnLst/>
            <a:rect l="l" t="t" r="r" b="b"/>
            <a:pathLst>
              <a:path w="3903966" h="4301046">
                <a:moveTo>
                  <a:pt x="0" y="0"/>
                </a:moveTo>
                <a:lnTo>
                  <a:pt x="3903966" y="0"/>
                </a:lnTo>
                <a:lnTo>
                  <a:pt x="3903966" y="4301046"/>
                </a:lnTo>
                <a:lnTo>
                  <a:pt x="0" y="4301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717" b="-1230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669359"/>
            <a:ext cx="2935314" cy="3382621"/>
          </a:xfrm>
          <a:custGeom>
            <a:avLst/>
            <a:gdLst/>
            <a:ahLst/>
            <a:cxnLst/>
            <a:rect l="l" t="t" r="r" b="b"/>
            <a:pathLst>
              <a:path w="2935314" h="3382621">
                <a:moveTo>
                  <a:pt x="0" y="0"/>
                </a:moveTo>
                <a:lnTo>
                  <a:pt x="2935314" y="0"/>
                </a:lnTo>
                <a:lnTo>
                  <a:pt x="2935314" y="3382622"/>
                </a:lnTo>
                <a:lnTo>
                  <a:pt x="0" y="33826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243" b="-2802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14294" y="1669359"/>
            <a:ext cx="4230444" cy="3382621"/>
          </a:xfrm>
          <a:custGeom>
            <a:avLst/>
            <a:gdLst/>
            <a:ahLst/>
            <a:cxnLst/>
            <a:rect l="l" t="t" r="r" b="b"/>
            <a:pathLst>
              <a:path w="4230444" h="3382621">
                <a:moveTo>
                  <a:pt x="0" y="0"/>
                </a:moveTo>
                <a:lnTo>
                  <a:pt x="4230444" y="0"/>
                </a:lnTo>
                <a:lnTo>
                  <a:pt x="4230444" y="3382622"/>
                </a:lnTo>
                <a:lnTo>
                  <a:pt x="0" y="3382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67" t="-18939" r="-22611" b="-307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65760"/>
            <a:ext cx="503813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ЭТАПЫ УСТАНОВКИ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0061" y="1842006"/>
            <a:ext cx="13607878" cy="7416294"/>
          </a:xfrm>
          <a:custGeom>
            <a:avLst/>
            <a:gdLst/>
            <a:ahLst/>
            <a:cxnLst/>
            <a:rect l="l" t="t" r="r" b="b"/>
            <a:pathLst>
              <a:path w="13607878" h="7416294">
                <a:moveTo>
                  <a:pt x="0" y="0"/>
                </a:moveTo>
                <a:lnTo>
                  <a:pt x="13607878" y="0"/>
                </a:lnTo>
                <a:lnTo>
                  <a:pt x="13607878" y="7416294"/>
                </a:lnTo>
                <a:lnTo>
                  <a:pt x="0" y="741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92622" y="659130"/>
            <a:ext cx="14902756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АДМИНИСТРАТИВНАЯ ПАНЕЛЬ БИЛЛИНГОВОЙ СИСТЕМЫ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513564" y="3210847"/>
            <a:ext cx="8698165" cy="4333872"/>
          </a:xfrm>
          <a:custGeom>
            <a:avLst/>
            <a:gdLst/>
            <a:ahLst/>
            <a:cxnLst/>
            <a:rect l="l" t="t" r="r" b="b"/>
            <a:pathLst>
              <a:path w="8698165" h="4333872">
                <a:moveTo>
                  <a:pt x="0" y="0"/>
                </a:moveTo>
                <a:lnTo>
                  <a:pt x="8698165" y="0"/>
                </a:lnTo>
                <a:lnTo>
                  <a:pt x="8698165" y="4333872"/>
                </a:lnTo>
                <a:lnTo>
                  <a:pt x="0" y="4333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0" b="-3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513958"/>
            <a:ext cx="114372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Разработка</a:t>
            </a: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производство</a:t>
            </a: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плат</a:t>
            </a:r>
            <a:endParaRPr lang="en-US" sz="51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604048"/>
            <a:ext cx="966298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От идеи до серийного производства без использования готовых компонентов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26062"/>
            <a:ext cx="11437293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Собственная разработка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создаем дизайн плат (PCB) и Gerber-файлы с нуля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Специализация на цифровых платах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программирование микроконтроллеров для систем автоматизации и умной электроники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Тестирование прототипов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комплексная проверка произведенных образцов на соответствие техническим требованиям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Создание опытного образца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финальная версия, полностью отвечающая запросам заказчика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Серийное производство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запуск массового выпуска на основе утвержденного образца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7164" y="962025"/>
            <a:ext cx="16133672" cy="742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Краткий пересказ процесса работы лифтовой системы.</a:t>
            </a:r>
          </a:p>
          <a:p>
            <a:pPr algn="l">
              <a:lnSpc>
                <a:spcPts val="4868"/>
              </a:lnSpc>
            </a:pPr>
            <a:endParaRPr lang="en-US" sz="36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Картридер установлен в кабине лифта. Он считывает защищённую NFC-карту жильца.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Клонировать карту невозможно: применено криптографическое шифрование;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После успешного считывания картридер открывает доступ только к заданному этажу, остальные кнопки остаются неактивны.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Биллинговая система ведёт учёт коммунальных платежей и статуса услуг: при задолженности по счёту, связка «карта + этаж» автоматически блокируется, пока долг не будет погашен.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Для гостей владелец квартиры через приложение считывает свою карту NFC-ридером смартфона и в течение минуты активируется нужный этаж.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7243" y="4685103"/>
            <a:ext cx="11513514" cy="4265612"/>
          </a:xfrm>
          <a:custGeom>
            <a:avLst/>
            <a:gdLst/>
            <a:ahLst/>
            <a:cxnLst/>
            <a:rect l="l" t="t" r="r" b="b"/>
            <a:pathLst>
              <a:path w="11513514" h="4265612">
                <a:moveTo>
                  <a:pt x="0" y="0"/>
                </a:moveTo>
                <a:lnTo>
                  <a:pt x="11513514" y="0"/>
                </a:lnTo>
                <a:lnTo>
                  <a:pt x="11513514" y="4265613"/>
                </a:lnTo>
                <a:lnTo>
                  <a:pt x="0" y="426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65" b="-100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95642"/>
            <a:ext cx="3332824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ДОМОФОНЫ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44477"/>
            <a:ext cx="14802863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Панель у входа: планшет с перечнем квартир + картридер.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Гость выбирает номер квартиры — звонок поступает владельцу на мобильное приложение.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Житель общается и при необходимости открывает дверь одним касанием.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2569" y="9012873"/>
            <a:ext cx="14802863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>
                <a:solidFill>
                  <a:srgbClr val="D9D9D9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(в данный момент планшетная модель на стадии разработки)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1902" y="4905368"/>
            <a:ext cx="9929359" cy="4081635"/>
          </a:xfrm>
          <a:custGeom>
            <a:avLst/>
            <a:gdLst/>
            <a:ahLst/>
            <a:cxnLst/>
            <a:rect l="l" t="t" r="r" b="b"/>
            <a:pathLst>
              <a:path w="9929359" h="4081635">
                <a:moveTo>
                  <a:pt x="0" y="0"/>
                </a:moveTo>
                <a:lnTo>
                  <a:pt x="9929359" y="0"/>
                </a:lnTo>
                <a:lnTo>
                  <a:pt x="9929359" y="4081635"/>
                </a:lnTo>
                <a:lnTo>
                  <a:pt x="0" y="4081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634" b="-7163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95642"/>
            <a:ext cx="6186404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ШЛАГБАУМЫ И ВОРОТА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7888" y="1631791"/>
            <a:ext cx="15206952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Шлагбаумы могут открываться и закрываться через приложение либо   автоматически считывая номер машины через камеру (технология OCR) и RFID стикер.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Единая биллинговая подсистема автоматически учитывает пользование лифтом, домофоном и парковкой, выставляя счета в том же мобильном приложении.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150" y="9041130"/>
            <a:ext cx="14802863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>
                <a:solidFill>
                  <a:srgbClr val="D9D9D9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(в данный момент планшетная модель на стадии разработки)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695642"/>
            <a:ext cx="6857523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НАШЕ ВИДЕНИЕ И ЦЕЛИ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01646"/>
            <a:ext cx="16030599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Создавать инновационные технологические решения, которые делают жизнь людей безопаснее, комфортнее и эффективнее.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38220"/>
            <a:ext cx="6613480" cy="601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Стратегические цели: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Стать лидером в области систем управления и контроля доступа в регионе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Расширение географии присутствия на международные рынки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Развитие экосистемы взаимосвязанных продуктов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Внедрение технологий ИИ во все продукты компании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48555" y="3138220"/>
            <a:ext cx="8004370" cy="660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Конкурентные преимущества:</a:t>
            </a:r>
          </a:p>
          <a:p>
            <a:pPr algn="l">
              <a:lnSpc>
                <a:spcPts val="4759"/>
              </a:lnSpc>
            </a:pPr>
            <a:endParaRPr lang="en-US" sz="33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Комплексный подход к решению задач клиентов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Глубокая кастомизация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Собственные R&amp;D разработки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Гибкость в адаптации продуктов под любые требования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Долгосрочная техническая поддержка и развитие решений</a:t>
            </a:r>
          </a:p>
          <a:p>
            <a:pPr algn="l">
              <a:lnSpc>
                <a:spcPts val="4759"/>
              </a:lnSpc>
            </a:pPr>
            <a:endParaRPr lang="en-US" sz="24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43676" y="4560252"/>
            <a:ext cx="9000649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1931" y="1774442"/>
            <a:ext cx="15379949" cy="7483858"/>
          </a:xfrm>
          <a:custGeom>
            <a:avLst/>
            <a:gdLst/>
            <a:ahLst/>
            <a:cxnLst/>
            <a:rect l="l" t="t" r="r" b="b"/>
            <a:pathLst>
              <a:path w="15379949" h="7483858">
                <a:moveTo>
                  <a:pt x="0" y="0"/>
                </a:moveTo>
                <a:lnTo>
                  <a:pt x="15379949" y="0"/>
                </a:lnTo>
                <a:lnTo>
                  <a:pt x="15379949" y="7483858"/>
                </a:lnTo>
                <a:lnTo>
                  <a:pt x="0" y="748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349" b="-34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1983" y="911159"/>
            <a:ext cx="82720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Управление</a:t>
            </a: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  <a:r>
              <a:rPr lang="en-US" sz="51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контроль</a:t>
            </a:r>
            <a:endParaRPr lang="en-US" sz="51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9600" y="2476500"/>
            <a:ext cx="1041239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Единая</a:t>
            </a:r>
            <a:r>
              <a:rPr lang="en-US" sz="3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экосистема</a:t>
            </a:r>
            <a:r>
              <a:rPr lang="en-US" sz="3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для</a:t>
            </a:r>
            <a:r>
              <a:rPr lang="en-US" sz="3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всех</a:t>
            </a:r>
            <a:r>
              <a:rPr lang="en-US" sz="3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устройств</a:t>
            </a:r>
            <a:endParaRPr lang="en-US" sz="3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54025" y="4171088"/>
            <a:ext cx="15379949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Настройка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контроль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плат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через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стандартизированные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протоколы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API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для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централизованного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управления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Мониторинг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всех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устройств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в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рамках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проекта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Гибкая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адаптация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под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конкретные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задачи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заказчика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Интеграция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в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существующую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IT-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инфраструктуру</a:t>
            </a: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6" b="-1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2264" y="3429000"/>
            <a:ext cx="14543472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8"/>
              </a:lnSpc>
            </a:pPr>
            <a:r>
              <a:rPr lang="en-US" sz="11306" b="1">
                <a:solidFill>
                  <a:srgbClr val="DBE8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НАШИ КЛЮЧЕВЫЕ ПРОЕКТЫ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8826" y="3115691"/>
            <a:ext cx="8810349" cy="7339089"/>
          </a:xfrm>
          <a:custGeom>
            <a:avLst/>
            <a:gdLst/>
            <a:ahLst/>
            <a:cxnLst/>
            <a:rect l="l" t="t" r="r" b="b"/>
            <a:pathLst>
              <a:path w="8810349" h="7339089">
                <a:moveTo>
                  <a:pt x="0" y="0"/>
                </a:moveTo>
                <a:lnTo>
                  <a:pt x="8810348" y="0"/>
                </a:lnTo>
                <a:lnTo>
                  <a:pt x="8810348" y="7339089"/>
                </a:lnTo>
                <a:lnTo>
                  <a:pt x="0" y="733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61830" y="268288"/>
            <a:ext cx="598584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E-Gate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07451"/>
            <a:ext cx="16732224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Это интегрированная система, созданная для того, чтобы сделать пограничный контроль максимально быстрым и автоматизированным.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1407" y="952500"/>
            <a:ext cx="10793180" cy="834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Ключевые возможности</a:t>
            </a:r>
          </a:p>
          <a:p>
            <a:pPr algn="l">
              <a:lnSpc>
                <a:spcPts val="5179"/>
              </a:lnSpc>
            </a:pPr>
            <a:endParaRPr lang="en-US" sz="39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Сканирует и обрабатывает данные из MRZ (Machine Readable Zone) паспорта и встроенного чипа, мгновенно сопоставляя их между собой.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Захватывает биометрические данные пассажира и сверяет их с базой данных.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Анализирует информацию согласно правилам пересечения границы и автоматически принимает решение: «проход разрешен» или «отказано».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При выявлении нарушений блокирует турникет и запрещает проход.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Мгновенно уведомляет операторов о любых сбоях или попытках несанкционированного доступа.</a:t>
            </a:r>
          </a:p>
          <a:p>
            <a:pPr algn="l">
              <a:lnSpc>
                <a:spcPts val="4759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30" end="5620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098384" y="1048385"/>
            <a:ext cx="452628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537" y="2244099"/>
            <a:ext cx="7367214" cy="5798803"/>
          </a:xfrm>
          <a:custGeom>
            <a:avLst/>
            <a:gdLst/>
            <a:ahLst/>
            <a:cxnLst/>
            <a:rect l="l" t="t" r="r" b="b"/>
            <a:pathLst>
              <a:path w="7367214" h="5798803">
                <a:moveTo>
                  <a:pt x="0" y="0"/>
                </a:moveTo>
                <a:lnTo>
                  <a:pt x="7367214" y="0"/>
                </a:lnTo>
                <a:lnTo>
                  <a:pt x="7367214" y="5798802"/>
                </a:lnTo>
                <a:lnTo>
                  <a:pt x="0" y="5798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68288"/>
            <a:ext cx="5067300" cy="1368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Think ID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80751" y="2729230"/>
            <a:ext cx="10685227" cy="447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Специализированный терминал для оформления удостоверений личности нового поколения.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Комплекс собирает биометрические и персональные данные с соблюдением строгих требований информационной безопасности.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За несколько минут устройство регистрирует цифровое изображение лица, отпечатки пальцев и собственноручную подпись человека.</a:t>
            </a:r>
          </a:p>
        </p:txBody>
      </p:sp>
    </p:spTree>
  </p:cSld>
  <p:clrMapOvr>
    <a:masterClrMapping/>
  </p:clrMapOvr>
  <p:transition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8512" y="1028700"/>
            <a:ext cx="7390788" cy="4479788"/>
          </a:xfrm>
          <a:custGeom>
            <a:avLst/>
            <a:gdLst/>
            <a:ahLst/>
            <a:cxnLst/>
            <a:rect l="l" t="t" r="r" b="b"/>
            <a:pathLst>
              <a:path w="7390788" h="4479788">
                <a:moveTo>
                  <a:pt x="0" y="0"/>
                </a:moveTo>
                <a:lnTo>
                  <a:pt x="7390788" y="0"/>
                </a:lnTo>
                <a:lnTo>
                  <a:pt x="7390788" y="4479788"/>
                </a:lnTo>
                <a:lnTo>
                  <a:pt x="0" y="447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9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62555" y="5747887"/>
            <a:ext cx="5602701" cy="4294041"/>
          </a:xfrm>
          <a:custGeom>
            <a:avLst/>
            <a:gdLst/>
            <a:ahLst/>
            <a:cxnLst/>
            <a:rect l="l" t="t" r="r" b="b"/>
            <a:pathLst>
              <a:path w="5602701" h="4294041">
                <a:moveTo>
                  <a:pt x="0" y="0"/>
                </a:moveTo>
                <a:lnTo>
                  <a:pt x="5602701" y="0"/>
                </a:lnTo>
                <a:lnTo>
                  <a:pt x="5602701" y="4294041"/>
                </a:lnTo>
                <a:lnTo>
                  <a:pt x="0" y="4294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082165"/>
            <a:ext cx="7947353" cy="604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Функциональные возможности</a:t>
            </a:r>
          </a:p>
          <a:p>
            <a:pPr algn="l">
              <a:lnSpc>
                <a:spcPts val="4534"/>
              </a:lnSpc>
            </a:pPr>
            <a:endParaRPr lang="en-US" sz="3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Получение детализированного снимка лица;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Высокоточное сканирование отпечатков пальцев;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Захват рукописной подписи;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Выездная регистрация персональных и биометрических данных там, где невозможно установить стационарный центр.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1232</Words>
  <Application>Microsoft Office PowerPoint</Application>
  <PresentationFormat>Произвольный</PresentationFormat>
  <Paragraphs>137</Paragraphs>
  <Slides>34</Slides>
  <Notes>0</Notes>
  <HiddenSlides>0</HiddenSlides>
  <MMClips>16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Calibri</vt:lpstr>
      <vt:lpstr>Canva Sans Bold</vt:lpstr>
      <vt:lpstr>Arial</vt:lpstr>
      <vt:lpstr>Canva Sans</vt:lpstr>
      <vt:lpstr>Canva Sans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Проекты</dc:title>
  <dc:description>Presentation of our projects</dc:description>
  <cp:lastModifiedBy>Elkhan Ali</cp:lastModifiedBy>
  <cp:revision>6</cp:revision>
  <dcterms:created xsi:type="dcterms:W3CDTF">2006-08-16T00:00:00Z</dcterms:created>
  <dcterms:modified xsi:type="dcterms:W3CDTF">2025-06-11T10:59:13Z</dcterms:modified>
  <dc:identifier>DAGpOg05a5A</dc:identifier>
</cp:coreProperties>
</file>